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  <p:sldMasterId id="2147484512" r:id="rId2"/>
  </p:sldMasterIdLst>
  <p:notesMasterIdLst>
    <p:notesMasterId r:id="rId55"/>
  </p:notesMasterIdLst>
  <p:handoutMasterIdLst>
    <p:handoutMasterId r:id="rId56"/>
  </p:handoutMasterIdLst>
  <p:sldIdLst>
    <p:sldId id="473" r:id="rId3"/>
    <p:sldId id="336" r:id="rId4"/>
    <p:sldId id="560" r:id="rId5"/>
    <p:sldId id="561" r:id="rId6"/>
    <p:sldId id="803" r:id="rId7"/>
    <p:sldId id="850" r:id="rId8"/>
    <p:sldId id="802" r:id="rId9"/>
    <p:sldId id="801" r:id="rId10"/>
    <p:sldId id="804" r:id="rId11"/>
    <p:sldId id="805" r:id="rId12"/>
    <p:sldId id="806" r:id="rId13"/>
    <p:sldId id="810" r:id="rId14"/>
    <p:sldId id="807" r:id="rId15"/>
    <p:sldId id="808" r:id="rId16"/>
    <p:sldId id="809" r:id="rId17"/>
    <p:sldId id="811" r:id="rId18"/>
    <p:sldId id="812" r:id="rId19"/>
    <p:sldId id="814" r:id="rId20"/>
    <p:sldId id="816" r:id="rId21"/>
    <p:sldId id="815" r:id="rId22"/>
    <p:sldId id="817" r:id="rId23"/>
    <p:sldId id="818" r:id="rId24"/>
    <p:sldId id="819" r:id="rId25"/>
    <p:sldId id="820" r:id="rId26"/>
    <p:sldId id="821" r:id="rId27"/>
    <p:sldId id="822" r:id="rId28"/>
    <p:sldId id="823" r:id="rId29"/>
    <p:sldId id="824" r:id="rId30"/>
    <p:sldId id="825" r:id="rId31"/>
    <p:sldId id="826" r:id="rId32"/>
    <p:sldId id="827" r:id="rId33"/>
    <p:sldId id="828" r:id="rId34"/>
    <p:sldId id="829" r:id="rId35"/>
    <p:sldId id="830" r:id="rId36"/>
    <p:sldId id="831" r:id="rId37"/>
    <p:sldId id="832" r:id="rId38"/>
    <p:sldId id="833" r:id="rId39"/>
    <p:sldId id="740" r:id="rId40"/>
    <p:sldId id="834" r:id="rId41"/>
    <p:sldId id="835" r:id="rId42"/>
    <p:sldId id="836" r:id="rId43"/>
    <p:sldId id="837" r:id="rId44"/>
    <p:sldId id="839" r:id="rId45"/>
    <p:sldId id="846" r:id="rId46"/>
    <p:sldId id="842" r:id="rId47"/>
    <p:sldId id="843" r:id="rId48"/>
    <p:sldId id="844" r:id="rId49"/>
    <p:sldId id="845" r:id="rId50"/>
    <p:sldId id="847" r:id="rId51"/>
    <p:sldId id="849" r:id="rId52"/>
    <p:sldId id="692" r:id="rId53"/>
    <p:sldId id="620" r:id="rId54"/>
  </p:sldIdLst>
  <p:sldSz cx="9144000" cy="6858000" type="screen4x3"/>
  <p:notesSz cx="6400800" cy="8686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3710"/>
    <a:srgbClr val="3366FF"/>
    <a:srgbClr val="FF0000"/>
    <a:srgbClr val="0000FF"/>
    <a:srgbClr val="FFFF99"/>
    <a:srgbClr val="F9A50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68"/>
    <p:restoredTop sz="94006" autoAdjust="0"/>
  </p:normalViewPr>
  <p:slideViewPr>
    <p:cSldViewPr>
      <p:cViewPr varScale="1">
        <p:scale>
          <a:sx n="67" d="100"/>
          <a:sy n="67" d="100"/>
        </p:scale>
        <p:origin x="62" y="1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196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/>
          <a:lstStyle>
            <a:lvl1pPr algn="l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850" y="0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/>
          <a:lstStyle>
            <a:lvl1pPr algn="r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EECA3D30-25D1-4864-8443-C1CBCAB87E69}" type="datetimeFigureOut">
              <a:rPr lang="en-US">
                <a:latin typeface="Arial" panose="020B0604020202020204" pitchFamily="34" charset="0"/>
              </a:rPr>
              <a:pPr>
                <a:defRPr/>
              </a:pPr>
              <a:t>11/21/2016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251825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 anchor="b"/>
          <a:lstStyle>
            <a:lvl1pPr algn="l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850" y="8251825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 anchor="b"/>
          <a:lstStyle>
            <a:lvl1pPr algn="r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27090D8-DA3B-4C8F-BEE5-C3C2A0C6A0B2}" type="slidenum">
              <a:rPr lang="en-US">
                <a:latin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3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625850" y="0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28700" y="652463"/>
            <a:ext cx="4343400" cy="3257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39763" y="4125913"/>
            <a:ext cx="5121275" cy="390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095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251825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95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625850" y="8251825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9FED0E3-99E4-4BBE-A109-A7C9294B92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0334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vi-VN" smtClean="0">
              <a:latin typeface="Arial" panose="020B0604020202020204" pitchFamily="34" charset="0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4DF64E6-CC2D-4F8D-B89B-2A9F34473094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</a:rPr>
              <a:pPr/>
              <a:t>1</a:t>
            </a:fld>
            <a:endParaRPr lang="en-US" altLang="en-US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656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83FDFA7-95F7-48B6-89B8-C8447462D157}" type="slidenum">
              <a:rPr lang="en-US" altLang="en-US" smtClean="0">
                <a:latin typeface="Arial" panose="020B0604020202020204" pitchFamily="34" charset="0"/>
              </a:rPr>
              <a:pPr/>
              <a:t>2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76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704665-2672-4ADD-B76B-5FEC5AA86920}" type="slidenum">
              <a:rPr lang="en-US" altLang="en-US" smtClean="0">
                <a:latin typeface="Arial" panose="020B0604020202020204" pitchFamily="34" charset="0"/>
              </a:rPr>
              <a:pPr/>
              <a:t>3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11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704665-2672-4ADD-B76B-5FEC5AA86920}" type="slidenum">
              <a:rPr lang="en-US" altLang="en-US" smtClean="0">
                <a:latin typeface="Arial" panose="020B0604020202020204" pitchFamily="34" charset="0"/>
              </a:rPr>
              <a:pPr/>
              <a:t>12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26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704665-2672-4ADD-B76B-5FEC5AA86920}" type="slidenum">
              <a:rPr lang="en-US" altLang="en-US" smtClean="0">
                <a:latin typeface="Arial" panose="020B0604020202020204" pitchFamily="34" charset="0"/>
              </a:rPr>
              <a:pPr/>
              <a:t>19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47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19050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</p:grpSp>
      <p:sp>
        <p:nvSpPr>
          <p:cNvPr id="1085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1430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85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74D3782A-32E4-45FA-972B-364FCD507E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0977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A7538-934B-4D0A-BB6F-04B5CD5671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00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92913" y="214313"/>
            <a:ext cx="2162175" cy="591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14313"/>
            <a:ext cx="6335713" cy="5918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3BD44C-F5AB-4675-A5B5-F215B29B7F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3818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8524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524000"/>
            <a:ext cx="4248150" cy="4608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5350" y="1524000"/>
            <a:ext cx="4249738" cy="4608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F6C645-354C-4571-9147-B072105DE2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617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6200" y="6345238"/>
            <a:ext cx="2133600" cy="476250"/>
          </a:xfrm>
        </p:spPr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345238"/>
            <a:ext cx="2895600" cy="476250"/>
          </a:xfrm>
        </p:spPr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351588"/>
            <a:ext cx="2133600" cy="476250"/>
          </a:xfrm>
        </p:spPr>
        <p:txBody>
          <a:bodyPr/>
          <a:lstStyle>
            <a:lvl1pPr algn="r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AEFA5F0-CF39-4C9F-A72F-AFFCDAF4C51C}" type="slidenum">
              <a:rPr lang="ar-SA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7CEABCD-3608-4F0E-93C2-8B024A303C30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057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BB437B6-2C0F-4118-B5DE-D647098BC20A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890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668E8731-918F-4C2A-B7B8-C9B09FDFE797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50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406D85F8-8CF5-43AF-B15E-3E8ACDC4BA3D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08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90D4ED7A-1C66-4EB1-8895-08777B1BFAC3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406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EA7B474-10EA-4496-88A4-60224DB76129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0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27163" cy="142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 userDrawn="1"/>
        </p:nvCxnSpPr>
        <p:spPr bwMode="auto">
          <a:xfrm>
            <a:off x="1503363" y="1272208"/>
            <a:ext cx="7640637" cy="0"/>
          </a:xfrm>
          <a:prstGeom prst="line">
            <a:avLst/>
          </a:prstGeom>
          <a:solidFill>
            <a:schemeClr val="accent1"/>
          </a:solidFill>
          <a:ln w="44450" cap="flat" cmpd="sng" algn="ctr">
            <a:gradFill flip="none" rotWithShape="1">
              <a:gsLst>
                <a:gs pos="0">
                  <a:srgbClr val="FF0000"/>
                </a:gs>
                <a:gs pos="37000">
                  <a:srgbClr val="F83710"/>
                </a:gs>
                <a:gs pos="70000">
                  <a:srgbClr val="F9A50F"/>
                </a:gs>
                <a:gs pos="100000">
                  <a:srgbClr val="FFC0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16"/>
          <p:cNvCxnSpPr>
            <a:cxnSpLocks noChangeShapeType="1"/>
          </p:cNvCxnSpPr>
          <p:nvPr userDrawn="1"/>
        </p:nvCxnSpPr>
        <p:spPr bwMode="auto">
          <a:xfrm>
            <a:off x="1503363" y="304800"/>
            <a:ext cx="7640637" cy="0"/>
          </a:xfrm>
          <a:prstGeom prst="line">
            <a:avLst/>
          </a:prstGeom>
          <a:noFill/>
          <a:ln w="444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Straight Connector 17"/>
          <p:cNvCxnSpPr>
            <a:cxnSpLocks noChangeShapeType="1"/>
          </p:cNvCxnSpPr>
          <p:nvPr userDrawn="1"/>
        </p:nvCxnSpPr>
        <p:spPr bwMode="auto">
          <a:xfrm>
            <a:off x="0" y="6480175"/>
            <a:ext cx="9144000" cy="0"/>
          </a:xfrm>
          <a:prstGeom prst="line">
            <a:avLst/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03363" y="762000"/>
            <a:ext cx="7640637" cy="533400"/>
          </a:xfrm>
        </p:spPr>
        <p:txBody>
          <a:bodyPr/>
          <a:lstStyle>
            <a:lvl1pPr algn="ctr">
              <a:defRPr sz="3200" b="1" cap="all" baseline="0">
                <a:solidFill>
                  <a:srgbClr val="FF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9" name="Rectangle 12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6373813"/>
            <a:ext cx="3886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42150" y="6361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ECBED0-5F80-43A9-97C6-3263A85109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1402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CD62C2A5-E9BF-4FE6-BAE7-E7D3CEEA8696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5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ar-SA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984689EE-8DA8-41A7-B7A0-6E2869E030AC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2520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A61C3299-B400-4E09-B8D1-90CAE3186A4F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695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A65D4DC7-CACC-4794-9DC2-D1D0D9882F3F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C748B3-3FFE-405D-BC61-7B982F1BA7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9653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524000"/>
            <a:ext cx="424815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5350" y="1524000"/>
            <a:ext cx="4249738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73EFF9-0299-4378-A388-50A326BFEA5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03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4DC0D-E4EE-4B96-91B6-9EB05C10F7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920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1FF404-6316-49FF-9FA0-B4BF0F6974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5032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321498-C7A5-4D69-B494-6DCE0B9EA7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478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244731-1DBE-4FDE-9CAF-44B42FA17C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5161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6B4319-92F3-4859-8569-F1C2537BD5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7820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53340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53340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95567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95567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88265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42545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21602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 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524000"/>
            <a:ext cx="8650288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10753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r>
              <a:rPr lang="en-US" dirty="0" smtClean="0"/>
              <a:t>23/05/2016</a:t>
            </a:r>
            <a:endParaRPr lang="en-US" dirty="0"/>
          </a:p>
        </p:txBody>
      </p:sp>
      <p:sp>
        <p:nvSpPr>
          <p:cNvPr id="1075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1: Discrete-time signals &amp; systems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75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21C129AE-014D-4337-9D53-F9214D94E3C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pic>
        <p:nvPicPr>
          <p:cNvPr id="1038" name="Picture 13" descr="logoTDT (NHỎ).bmp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835" r:id="rId1"/>
    <p:sldLayoutId id="2147484836" r:id="rId2"/>
    <p:sldLayoutId id="2147484825" r:id="rId3"/>
    <p:sldLayoutId id="2147484826" r:id="rId4"/>
    <p:sldLayoutId id="2147484827" r:id="rId5"/>
    <p:sldLayoutId id="2147484828" r:id="rId6"/>
    <p:sldLayoutId id="2147484829" r:id="rId7"/>
    <p:sldLayoutId id="2147484830" r:id="rId8"/>
    <p:sldLayoutId id="2147484831" r:id="rId9"/>
    <p:sldLayoutId id="2147484832" r:id="rId10"/>
    <p:sldLayoutId id="2147484833" r:id="rId11"/>
    <p:sldLayoutId id="2147484834" r:id="rId12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Arial "/>
          <a:ea typeface="MS PGothic" panose="020B0600070205080204" pitchFamily="34" charset="-128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Arial "/>
          <a:ea typeface="MS PGothic" panose="020B0600070205080204" pitchFamily="34" charset="-128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ar-SA" smtClean="0"/>
              <a:t>انقر لتحرير نمط العنوان الرئيسي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defRPr sz="1400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smtClean="0"/>
              <a:t>23/05/2016</a:t>
            </a:r>
            <a:endParaRPr 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1" eaLnBrk="1" hangingPunct="1">
              <a:defRPr sz="1400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1: Discrete-time signals &amp; systems</a:t>
            </a:r>
            <a:endParaRPr lang="en-US" dirty="0"/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1" eaLnBrk="1" hangingPunct="1">
              <a:defRPr sz="1400">
                <a:solidFill>
                  <a:srgbClr val="000000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fld id="{BC0FB133-2D2B-4B01-A08C-5C8DA132CE8A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7" r:id="rId1"/>
    <p:sldLayoutId id="2147484838" r:id="rId2"/>
    <p:sldLayoutId id="2147484839" r:id="rId3"/>
    <p:sldLayoutId id="2147484840" r:id="rId4"/>
    <p:sldLayoutId id="2147484841" r:id="rId5"/>
    <p:sldLayoutId id="2147484842" r:id="rId6"/>
    <p:sldLayoutId id="2147484843" r:id="rId7"/>
    <p:sldLayoutId id="2147484844" r:id="rId8"/>
    <p:sldLayoutId id="2147484845" r:id="rId9"/>
    <p:sldLayoutId id="2147484846" r:id="rId10"/>
    <p:sldLayoutId id="2147484847" r:id="rId11"/>
  </p:sldLayoutIdLst>
  <p:hf hdr="0"/>
  <p:txStyles>
    <p:titleStyle>
      <a:lvl1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4572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r" rtl="1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rtl="1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r" rtl="1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r" rtl="1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r" rtl="1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/>
          </p:cNvSpPr>
          <p:nvPr/>
        </p:nvSpPr>
        <p:spPr bwMode="auto">
          <a:xfrm>
            <a:off x="33338" y="2590800"/>
            <a:ext cx="9144000" cy="1905000"/>
          </a:xfrm>
          <a:prstGeom prst="rect">
            <a:avLst/>
          </a:prstGeom>
          <a:solidFill>
            <a:schemeClr val="accent1">
              <a:alpha val="4117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 rtl="1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is-IS" sz="2800" dirty="0" smtClean="0">
                <a:solidFill>
                  <a:srgbClr val="FFFF00"/>
                </a:solidFill>
              </a:rPr>
              <a:t>402084</a:t>
            </a:r>
            <a:r>
              <a:rPr lang="en-US" sz="4400" dirty="0">
                <a:solidFill>
                  <a:srgbClr val="FFFF00"/>
                </a:solidFill>
              </a:rPr>
              <a:t/>
            </a:r>
            <a:br>
              <a:rPr lang="en-US" sz="4400" dirty="0">
                <a:solidFill>
                  <a:srgbClr val="FFFF00"/>
                </a:solidFill>
              </a:rPr>
            </a:br>
            <a:r>
              <a:rPr lang="en-US" sz="4400" dirty="0" smtClean="0">
                <a:solidFill>
                  <a:srgbClr val="FFFF00"/>
                </a:solidFill>
              </a:rPr>
              <a:t>DIGITAL IMAGE PROCESSING</a:t>
            </a:r>
            <a:endParaRPr lang="en-US" sz="4400" dirty="0">
              <a:solidFill>
                <a:srgbClr val="FFFF00"/>
              </a:solidFill>
            </a:endParaRPr>
          </a:p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en-US" sz="2800" dirty="0">
                <a:solidFill>
                  <a:srgbClr val="FFFF00"/>
                </a:solidFill>
              </a:rPr>
              <a:t>CHAPTER 5</a:t>
            </a:r>
            <a:r>
              <a:rPr lang="en-US" sz="2800" dirty="0" smtClean="0">
                <a:solidFill>
                  <a:srgbClr val="FFFF00"/>
                </a:solidFill>
              </a:rPr>
              <a:t>: </a:t>
            </a:r>
            <a:r>
              <a:rPr lang="en-US" sz="2800" dirty="0">
                <a:solidFill>
                  <a:srgbClr val="FFFF00"/>
                </a:solidFill>
              </a:rPr>
              <a:t>DIGITAL IMAGE ENHANCEMENT</a:t>
            </a:r>
          </a:p>
        </p:txBody>
      </p:sp>
      <p:pic>
        <p:nvPicPr>
          <p:cNvPr id="18435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2587625" y="6019800"/>
            <a:ext cx="289053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en-US" sz="2800" b="1" dirty="0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Vu </a:t>
            </a:r>
            <a:r>
              <a:rPr lang="en-US" sz="2800" b="1" dirty="0" err="1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Anh</a:t>
            </a:r>
            <a:r>
              <a:rPr lang="en-US" sz="2800" b="1" dirty="0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. Le, </a:t>
            </a:r>
            <a:r>
              <a:rPr lang="en-US" sz="2800" b="1" dirty="0" err="1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Phd</a:t>
            </a:r>
            <a:r>
              <a:rPr lang="en-US" sz="2800" b="1" dirty="0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  <a:endParaRPr lang="en-US" sz="2800" b="1" dirty="0">
              <a:solidFill>
                <a:srgbClr val="FFFF00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371600" y="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 fontScale="97500"/>
          </a:bodyPr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4572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9144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3716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8288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1" kern="0" dirty="0" smtClean="0">
                <a:solidFill>
                  <a:srgbClr val="FFFFFF"/>
                </a:solidFill>
              </a:rPr>
              <a:t>TON </a:t>
            </a:r>
            <a:r>
              <a:rPr lang="en-US" sz="3200" b="1" kern="0" dirty="0">
                <a:solidFill>
                  <a:srgbClr val="FFFFFF"/>
                </a:solidFill>
              </a:rPr>
              <a:t>DUC THANG </a:t>
            </a:r>
            <a:r>
              <a:rPr lang="en-US" sz="3200" b="1" kern="0" dirty="0" smtClean="0">
                <a:solidFill>
                  <a:srgbClr val="FFFFFF"/>
                </a:solidFill>
              </a:rPr>
              <a:t>UNIVERSITY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1371600" y="8001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4572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9144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3716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8288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1" kern="0" dirty="0" smtClean="0">
                <a:solidFill>
                  <a:srgbClr val="FFFFFF"/>
                </a:solidFill>
              </a:rPr>
              <a:t>FACULTY OF ELECTRICAL AND ELECTRONICS 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 smtClean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Contrast enhancement </a:t>
            </a:r>
            <a:r>
              <a:rPr lang="en-US" altLang="zh-TW" dirty="0" smtClean="0"/>
              <a:t>with intensity </a:t>
            </a:r>
            <a:r>
              <a:rPr lang="en-US" altLang="zh-TW" dirty="0"/>
              <a:t>transformation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373" y="2286000"/>
            <a:ext cx="6574827" cy="40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0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 smtClean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Contrast enhancement </a:t>
            </a:r>
            <a:r>
              <a:rPr lang="en-US" altLang="zh-TW" dirty="0" smtClean="0"/>
              <a:t>with color table </a:t>
            </a:r>
            <a:r>
              <a:rPr lang="en-US" altLang="zh-TW" dirty="0"/>
              <a:t>manipulation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096"/>
          <a:stretch/>
        </p:blipFill>
        <p:spPr>
          <a:xfrm>
            <a:off x="2559050" y="2322689"/>
            <a:ext cx="3994150" cy="408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7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9537" y="587351"/>
            <a:ext cx="7793038" cy="776288"/>
          </a:xfrm>
        </p:spPr>
        <p:txBody>
          <a:bodyPr/>
          <a:lstStyle/>
          <a:p>
            <a:pPr eaLnBrk="1" hangingPunct="1"/>
            <a:r>
              <a:rPr lang="vi-VN" altLang="en-US" sz="3400" dirty="0" smtClean="0"/>
              <a:t>CHAPTER </a:t>
            </a:r>
            <a:r>
              <a:rPr lang="en-US" altLang="en-US" sz="3400" dirty="0"/>
              <a:t>5</a:t>
            </a:r>
            <a:r>
              <a:rPr lang="vi-VN" altLang="en-US" sz="3400" dirty="0" smtClean="0"/>
              <a:t>: </a:t>
            </a:r>
            <a:r>
              <a:rPr lang="en-US" altLang="en-US" sz="3400" dirty="0" smtClean="0"/>
              <a:t>Digital image ENHANCEMENT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 smtClean="0"/>
              <a:t>1.1 </a:t>
            </a:r>
            <a:r>
              <a:rPr lang="vi-VN" altLang="en-US" sz="2800" dirty="0" smtClean="0"/>
              <a:t>BASIC INTENSITY TRANSFORMATIONS</a:t>
            </a:r>
            <a:endParaRPr lang="en-US" altLang="en-US" sz="2800" dirty="0" smtClean="0"/>
          </a:p>
          <a:p>
            <a:pPr marL="0" indent="0">
              <a:buNone/>
            </a:pPr>
            <a:r>
              <a:rPr lang="en-US" altLang="en-US" sz="2800" dirty="0">
                <a:solidFill>
                  <a:srgbClr val="FF0000"/>
                </a:solidFill>
              </a:rPr>
              <a:t>1</a:t>
            </a:r>
            <a:r>
              <a:rPr lang="en-US" altLang="en-US" sz="2800" dirty="0" smtClean="0">
                <a:solidFill>
                  <a:srgbClr val="FF0000"/>
                </a:solidFill>
              </a:rPr>
              <a:t>.2 HISTOGRAM PROCESSING</a:t>
            </a:r>
            <a:endParaRPr lang="en-US" altLang="en-US" sz="28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en-US" sz="2800" dirty="0" smtClean="0"/>
              <a:t>1.3 DIGITAL IMAGE ENHANCEMENT AND RESTORATION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225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AFFC60-1499-4CB9-B87F-15DBB26482CF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400" dirty="0" smtClean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0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048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HISTOGRAM PROCESSING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Computation </a:t>
            </a:r>
            <a:r>
              <a:rPr lang="en-US" altLang="zh-TW" dirty="0" smtClean="0"/>
              <a:t>of the histogram of a small image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403103"/>
            <a:ext cx="6324599" cy="399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7320" y="246788"/>
            <a:ext cx="7640637" cy="990600"/>
          </a:xfrm>
        </p:spPr>
        <p:txBody>
          <a:bodyPr/>
          <a:lstStyle/>
          <a:p>
            <a:r>
              <a:rPr lang="en-US" altLang="en-US" sz="3600"/>
              <a:t>HISTOGRAM PROCESSING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The normalized histogram is </a:t>
            </a:r>
            <a:r>
              <a:rPr lang="en-US" altLang="zh-TW" dirty="0" smtClean="0"/>
              <a:t>a PDF</a:t>
            </a:r>
            <a:r>
              <a:rPr lang="en-US" altLang="zh-TW" dirty="0"/>
              <a:t>, a probability </a:t>
            </a:r>
            <a:r>
              <a:rPr lang="en-US" altLang="zh-TW" dirty="0" smtClean="0"/>
              <a:t>function </a:t>
            </a:r>
            <a:r>
              <a:rPr lang="en-US" altLang="zh-TW" dirty="0"/>
              <a:t>p</a:t>
            </a:r>
            <a:r>
              <a:rPr lang="en-US" altLang="zh-TW" dirty="0" smtClean="0"/>
              <a:t>()</a:t>
            </a:r>
            <a:endParaRPr lang="en-US" dirty="0" smtClean="0"/>
          </a:p>
          <a:p>
            <a:pPr lvl="1"/>
            <a:r>
              <a:rPr lang="en-US" dirty="0"/>
              <a:t>Denote the total number of pixels in the image by NM. </a:t>
            </a:r>
            <a:endParaRPr lang="en-US" dirty="0" smtClean="0"/>
          </a:p>
          <a:p>
            <a:pPr lvl="1"/>
            <a:r>
              <a:rPr lang="en-US" dirty="0" smtClean="0"/>
              <a:t>Then</a:t>
            </a:r>
            <a:r>
              <a:rPr lang="en-US" dirty="0"/>
              <a:t>, the normalized histogram </a:t>
            </a:r>
            <a:r>
              <a:rPr lang="en-US" dirty="0" smtClean="0"/>
              <a:t>is </a:t>
            </a:r>
            <a:r>
              <a:rPr lang="en-US" dirty="0"/>
              <a:t>an estimate of the probability of occurrence of intensity level </a:t>
            </a:r>
            <a:r>
              <a:rPr lang="en-US" dirty="0" smtClean="0"/>
              <a:t>r(k) </a:t>
            </a:r>
            <a:r>
              <a:rPr lang="en-US" dirty="0"/>
              <a:t>in the image.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-1" r="690" b="6819"/>
          <a:stretch/>
        </p:blipFill>
        <p:spPr>
          <a:xfrm>
            <a:off x="3048000" y="4724400"/>
            <a:ext cx="2218902" cy="45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0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152400"/>
            <a:ext cx="7640637" cy="990600"/>
          </a:xfrm>
        </p:spPr>
        <p:txBody>
          <a:bodyPr/>
          <a:lstStyle/>
          <a:p>
            <a:r>
              <a:rPr lang="en-US" altLang="en-US" sz="3600"/>
              <a:t>HISTOGRAM PROCESSING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Histograms of dark and </a:t>
            </a:r>
            <a:r>
              <a:rPr lang="en-US" altLang="zh-TW" dirty="0" smtClean="0"/>
              <a:t>light images, respectively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106130"/>
            <a:ext cx="5867400" cy="422958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2481723" y="586105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7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152400"/>
            <a:ext cx="7640637" cy="990600"/>
          </a:xfrm>
        </p:spPr>
        <p:txBody>
          <a:bodyPr/>
          <a:lstStyle/>
          <a:p>
            <a:r>
              <a:rPr lang="en-US" altLang="en-US" sz="3600"/>
              <a:t>HISTOGRAM PROCESSING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Histograms of low- and </a:t>
            </a:r>
            <a:r>
              <a:rPr lang="en-US" altLang="zh-TW" dirty="0" smtClean="0"/>
              <a:t>high contrast </a:t>
            </a:r>
            <a:r>
              <a:rPr lang="en-US" altLang="zh-TW" dirty="0"/>
              <a:t>images, </a:t>
            </a:r>
            <a:r>
              <a:rPr lang="en-US" altLang="zh-TW" dirty="0" smtClean="0"/>
              <a:t>respectively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078764"/>
            <a:ext cx="5486400" cy="40600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2438400" y="5662083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1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1524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HISTOGRAM PROCESSING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The CDF P( ) (cumulative distribution </a:t>
            </a:r>
            <a:r>
              <a:rPr lang="en-US" altLang="zh-TW" dirty="0" smtClean="0"/>
              <a:t>function)of </a:t>
            </a:r>
            <a:r>
              <a:rPr lang="en-US" altLang="zh-TW" dirty="0"/>
              <a:t>f the </a:t>
            </a:r>
            <a:r>
              <a:rPr lang="en-US" altLang="zh-TW" dirty="0" smtClean="0"/>
              <a:t>normalized histogram p()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362200"/>
            <a:ext cx="6096000" cy="416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4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152400"/>
            <a:ext cx="7640637" cy="990600"/>
          </a:xfrm>
        </p:spPr>
        <p:txBody>
          <a:bodyPr/>
          <a:lstStyle/>
          <a:p>
            <a:r>
              <a:rPr lang="en-US" altLang="en-US" sz="3600"/>
              <a:t>HISTOGRAM PROCESSING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Histogram </a:t>
            </a:r>
            <a:r>
              <a:rPr lang="en-US" altLang="zh-TW" dirty="0" smtClean="0"/>
              <a:t>equalization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26555"/>
            <a:ext cx="8304810" cy="45472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205317" y="58801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592672" y="5903913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2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9537" y="587351"/>
            <a:ext cx="7793038" cy="776288"/>
          </a:xfrm>
        </p:spPr>
        <p:txBody>
          <a:bodyPr/>
          <a:lstStyle/>
          <a:p>
            <a:pPr eaLnBrk="1" hangingPunct="1"/>
            <a:r>
              <a:rPr lang="vi-VN" altLang="en-US" sz="3400" dirty="0" smtClean="0"/>
              <a:t>CHAPTER </a:t>
            </a:r>
            <a:r>
              <a:rPr lang="en-US" altLang="en-US" sz="3400" dirty="0"/>
              <a:t>5</a:t>
            </a:r>
            <a:r>
              <a:rPr lang="vi-VN" altLang="en-US" sz="3400" dirty="0" smtClean="0"/>
              <a:t>: </a:t>
            </a:r>
            <a:r>
              <a:rPr lang="en-US" altLang="en-US" sz="3400" dirty="0" smtClean="0"/>
              <a:t>Digital image ENHANCEMENT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 smtClean="0"/>
              <a:t>1.1 </a:t>
            </a:r>
            <a:r>
              <a:rPr lang="vi-VN" altLang="en-US" sz="2800" dirty="0" smtClean="0"/>
              <a:t>BASIC INTENSITY TRANSFORMATIONS</a:t>
            </a:r>
            <a:endParaRPr lang="en-US" altLang="en-US" sz="2800" dirty="0" smtClean="0"/>
          </a:p>
          <a:p>
            <a:pPr marL="0" indent="0">
              <a:buNone/>
            </a:pPr>
            <a:r>
              <a:rPr lang="en-US" altLang="en-US" sz="2800" dirty="0"/>
              <a:t>1</a:t>
            </a:r>
            <a:r>
              <a:rPr lang="en-US" altLang="en-US" sz="2800" dirty="0" smtClean="0"/>
              <a:t>.2 HISTOGRAM PROCESSING</a:t>
            </a:r>
            <a:endParaRPr lang="en-US" altLang="en-US" sz="2800" dirty="0"/>
          </a:p>
          <a:p>
            <a:pPr marL="0" indent="0">
              <a:buNone/>
            </a:pPr>
            <a:r>
              <a:rPr lang="en-US" altLang="en-US" sz="2800" dirty="0" smtClean="0">
                <a:solidFill>
                  <a:srgbClr val="FF0000"/>
                </a:solidFill>
              </a:rPr>
              <a:t>1.3 DIGITAL IMAGE ENHANCEMENT AND RESTORATION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225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AFFC60-1499-4CB9-B87F-15DBB26482CF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 dirty="0" smtClean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25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336674" y="567530"/>
            <a:ext cx="7793038" cy="547688"/>
          </a:xfrm>
        </p:spPr>
        <p:txBody>
          <a:bodyPr/>
          <a:lstStyle/>
          <a:p>
            <a:pPr eaLnBrk="1" hangingPunct="1"/>
            <a:r>
              <a:rPr lang="vi-VN" altLang="en-US" sz="3600" dirty="0" smtClean="0"/>
              <a:t>OBJECTIVES</a:t>
            </a:r>
            <a:endParaRPr lang="en-US" altLang="en-US" sz="360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914400"/>
            <a:ext cx="8650288" cy="5017295"/>
          </a:xfrm>
        </p:spPr>
        <p:txBody>
          <a:bodyPr/>
          <a:lstStyle/>
          <a:p>
            <a:pPr marL="0" indent="0">
              <a:buNone/>
            </a:pPr>
            <a:endParaRPr lang="en-US" altLang="en-US" b="1" i="1" dirty="0" smtClean="0"/>
          </a:p>
          <a:p>
            <a:r>
              <a:rPr lang="vi-VN" altLang="en-US" dirty="0" smtClean="0"/>
              <a:t>Known </a:t>
            </a:r>
            <a:r>
              <a:rPr lang="en-US" altLang="en-US" dirty="0" smtClean="0"/>
              <a:t>Basic transformation </a:t>
            </a:r>
          </a:p>
          <a:p>
            <a:r>
              <a:rPr lang="en-US" altLang="en-US" dirty="0"/>
              <a:t>Know </a:t>
            </a:r>
            <a:r>
              <a:rPr lang="en-US" altLang="en-US" dirty="0" smtClean="0"/>
              <a:t>the types of noise.</a:t>
            </a:r>
          </a:p>
          <a:p>
            <a:r>
              <a:rPr lang="en-US" altLang="en-US" dirty="0" smtClean="0"/>
              <a:t>Understand how to remove normal noise </a:t>
            </a:r>
          </a:p>
          <a:p>
            <a:r>
              <a:rPr lang="en-US" altLang="en-US" dirty="0" smtClean="0"/>
              <a:t>Understand Wiener  filter </a:t>
            </a:r>
          </a:p>
          <a:p>
            <a:endParaRPr lang="en-US" altLang="en-US" dirty="0" smtClean="0">
              <a:solidFill>
                <a:srgbClr val="FF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23/05/2016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204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427BAF-39DA-4FCB-B82A-BE861CF29D9C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36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937260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 and their use in practice</a:t>
            </a:r>
          </a:p>
          <a:p>
            <a:pPr lvl="1"/>
            <a:r>
              <a:rPr lang="en-US" b="1" dirty="0"/>
              <a:t>Gaussian noise</a:t>
            </a:r>
            <a:r>
              <a:rPr lang="en-US" dirty="0"/>
              <a:t>: </a:t>
            </a:r>
            <a:r>
              <a:rPr lang="en-US" dirty="0" smtClean="0"/>
              <a:t>Electronic </a:t>
            </a:r>
            <a:r>
              <a:rPr lang="en-US" dirty="0"/>
              <a:t>circuit noise and sensor noise due to </a:t>
            </a:r>
            <a:r>
              <a:rPr lang="en-US" dirty="0" smtClean="0"/>
              <a:t>poor </a:t>
            </a:r>
            <a:r>
              <a:rPr lang="en-US" dirty="0"/>
              <a:t>illumination </a:t>
            </a:r>
            <a:r>
              <a:rPr lang="en-US" dirty="0" smtClean="0"/>
              <a:t>or </a:t>
            </a:r>
            <a:r>
              <a:rPr lang="en-US" dirty="0"/>
              <a:t>high temperature. </a:t>
            </a:r>
            <a:endParaRPr lang="en-US" dirty="0" smtClean="0"/>
          </a:p>
          <a:p>
            <a:pPr lvl="1"/>
            <a:r>
              <a:rPr lang="en-US" b="1" dirty="0"/>
              <a:t>Rayleigh noise</a:t>
            </a:r>
            <a:r>
              <a:rPr lang="en-US" dirty="0"/>
              <a:t>: Occurs in range imaging. Can model skewed histograms</a:t>
            </a:r>
            <a:r>
              <a:rPr lang="en-US" dirty="0" smtClean="0"/>
              <a:t>.</a:t>
            </a:r>
          </a:p>
          <a:p>
            <a:pPr lvl="1"/>
            <a:r>
              <a:rPr lang="en-US" b="1" dirty="0"/>
              <a:t>Gamma and Exponential noise</a:t>
            </a:r>
            <a:r>
              <a:rPr lang="en-US" dirty="0"/>
              <a:t>: Occurs in laser imaging. Can be used for approximating skewed histograms.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780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 and their use in practice (</a:t>
            </a:r>
            <a:r>
              <a:rPr lang="en-US" altLang="zh-TW" dirty="0" err="1" smtClean="0"/>
              <a:t>cont</a:t>
            </a:r>
            <a:r>
              <a:rPr lang="en-US" altLang="zh-TW" dirty="0" smtClean="0"/>
              <a:t>)</a:t>
            </a:r>
          </a:p>
          <a:p>
            <a:pPr lvl="1"/>
            <a:r>
              <a:rPr lang="en-US" b="1" dirty="0"/>
              <a:t>Uniform noise</a:t>
            </a:r>
            <a:r>
              <a:rPr lang="en-US" dirty="0"/>
              <a:t>: Not so practical, but can be useful in random number generation in simulations.</a:t>
            </a:r>
          </a:p>
          <a:p>
            <a:pPr lvl="1"/>
            <a:r>
              <a:rPr lang="en-US" b="1" dirty="0" smtClean="0"/>
              <a:t>Salt-and-pepper </a:t>
            </a:r>
            <a:r>
              <a:rPr lang="en-US" b="1" dirty="0"/>
              <a:t>(impulse) noise</a:t>
            </a:r>
            <a:r>
              <a:rPr lang="en-US" dirty="0"/>
              <a:t>: Quick transients due to as faulty switching during imaging</a:t>
            </a:r>
          </a:p>
          <a:p>
            <a:pPr lvl="1"/>
            <a:r>
              <a:rPr lang="en-US" b="1" dirty="0"/>
              <a:t>Periodic noise</a:t>
            </a:r>
            <a:r>
              <a:rPr lang="en-US" dirty="0"/>
              <a:t>: Electrical or electromechanical interference during </a:t>
            </a:r>
            <a:r>
              <a:rPr lang="en-US" dirty="0" smtClean="0"/>
              <a:t>image acquisition,  </a:t>
            </a:r>
            <a:r>
              <a:rPr lang="en-US" dirty="0"/>
              <a:t>Newspaper printing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77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841500"/>
            <a:ext cx="7346949" cy="464058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7543800" y="59436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8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A simple </a:t>
            </a:r>
            <a:r>
              <a:rPr lang="en-US" altLang="zh-TW" dirty="0" smtClean="0"/>
              <a:t>image with different noise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59536"/>
            <a:ext cx="6781800" cy="456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2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A simple image with different noise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03" y="1828800"/>
            <a:ext cx="7299394" cy="463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8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Median filter</a:t>
            </a:r>
            <a:r>
              <a:rPr lang="en-US" altLang="zh-TW" dirty="0"/>
              <a:t>, </a:t>
            </a:r>
            <a:r>
              <a:rPr lang="en-US" altLang="zh-TW" dirty="0" smtClean="0"/>
              <a:t>technique</a:t>
            </a:r>
          </a:p>
          <a:p>
            <a:pPr lvl="1"/>
            <a:r>
              <a:rPr lang="en-US" altLang="zh-TW" dirty="0" smtClean="0"/>
              <a:t>The median filter </a:t>
            </a:r>
            <a:r>
              <a:rPr lang="en-US" altLang="zh-TW" dirty="0"/>
              <a:t>moves over the in-image, similarly as </a:t>
            </a:r>
            <a:r>
              <a:rPr lang="en-US" altLang="zh-TW" dirty="0" smtClean="0"/>
              <a:t>during convolution.</a:t>
            </a:r>
          </a:p>
          <a:p>
            <a:pPr lvl="1"/>
            <a:r>
              <a:rPr lang="en-US" altLang="zh-TW" dirty="0"/>
              <a:t>The values in the in-image, under the filter, are noted. </a:t>
            </a:r>
            <a:r>
              <a:rPr lang="en-US" altLang="zh-TW" dirty="0" smtClean="0"/>
              <a:t>Example: l </a:t>
            </a:r>
            <a:r>
              <a:rPr lang="en-US" altLang="zh-TW" dirty="0"/>
              <a:t>1 1 9 2 3 3 3 3 </a:t>
            </a:r>
            <a:r>
              <a:rPr lang="en-US" altLang="zh-TW" dirty="0" smtClean="0"/>
              <a:t>3</a:t>
            </a:r>
          </a:p>
          <a:p>
            <a:pPr lvl="1"/>
            <a:r>
              <a:rPr lang="en-US" altLang="zh-TW" dirty="0"/>
              <a:t>The values are sorted </a:t>
            </a:r>
            <a:r>
              <a:rPr lang="en-US" altLang="zh-TW" dirty="0" smtClean="0"/>
              <a:t>to: </a:t>
            </a:r>
          </a:p>
          <a:p>
            <a:pPr lvl="1"/>
            <a:r>
              <a:rPr lang="en-US" altLang="zh-TW" dirty="0"/>
              <a:t>The median value becomes 3 </a:t>
            </a:r>
            <a:r>
              <a:rPr lang="en-US" altLang="zh-TW" dirty="0" smtClean="0"/>
              <a:t>It </a:t>
            </a:r>
            <a:r>
              <a:rPr lang="en-US" altLang="zh-TW" dirty="0"/>
              <a:t>is </a:t>
            </a:r>
            <a:r>
              <a:rPr lang="en-US" altLang="zh-TW" dirty="0" smtClean="0"/>
              <a:t>put </a:t>
            </a:r>
            <a:r>
              <a:rPr lang="en-US" altLang="zh-TW" dirty="0"/>
              <a:t>in the out-image.</a:t>
            </a:r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300" y="3816071"/>
            <a:ext cx="2057400" cy="4390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025" y="4903680"/>
            <a:ext cx="1418549" cy="14701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97" y="4903679"/>
            <a:ext cx="1981103" cy="147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2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Median and average </a:t>
            </a:r>
            <a:r>
              <a:rPr lang="en-US" altLang="zh-TW" dirty="0" smtClean="0"/>
              <a:t>filter comparison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955491"/>
            <a:ext cx="7260627" cy="44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9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Properties of the </a:t>
            </a:r>
            <a:r>
              <a:rPr lang="en-US" altLang="zh-TW" dirty="0"/>
              <a:t>median </a:t>
            </a:r>
            <a:r>
              <a:rPr lang="en-US" altLang="zh-TW" dirty="0" smtClean="0"/>
              <a:t>filter</a:t>
            </a:r>
          </a:p>
          <a:p>
            <a:pPr lvl="1"/>
            <a:r>
              <a:rPr lang="en-US" altLang="zh-TW" dirty="0"/>
              <a:t>Edges are preserved</a:t>
            </a:r>
            <a:r>
              <a:rPr lang="en-US" altLang="zh-TW" dirty="0" smtClean="0"/>
              <a:t>.</a:t>
            </a:r>
          </a:p>
          <a:p>
            <a:pPr lvl="1"/>
            <a:r>
              <a:rPr lang="en-US" altLang="zh-TW" dirty="0" smtClean="0"/>
              <a:t>Noise is suppressed (especially </a:t>
            </a:r>
            <a:r>
              <a:rPr lang="en-US" altLang="zh-TW" dirty="0"/>
              <a:t>salt- </a:t>
            </a:r>
            <a:r>
              <a:rPr lang="en-US" altLang="zh-TW" dirty="0" smtClean="0"/>
              <a:t>and-pepper  noise)</a:t>
            </a:r>
          </a:p>
          <a:p>
            <a:pPr lvl="1"/>
            <a:r>
              <a:rPr lang="en-US" altLang="zh-TW" dirty="0"/>
              <a:t>Thin lines are </a:t>
            </a:r>
            <a:r>
              <a:rPr lang="en-US" altLang="zh-TW" dirty="0" smtClean="0"/>
              <a:t>destroyed</a:t>
            </a:r>
          </a:p>
          <a:p>
            <a:pPr lvl="1"/>
            <a:r>
              <a:rPr lang="en-US" altLang="zh-TW" dirty="0"/>
              <a:t>Smooth surfaces arise.</a:t>
            </a:r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11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The median </a:t>
            </a:r>
            <a:r>
              <a:rPr lang="en-US" altLang="zh-TW" dirty="0" smtClean="0"/>
              <a:t>filter can </a:t>
            </a:r>
            <a:r>
              <a:rPr lang="en-US" altLang="zh-TW" dirty="0"/>
              <a:t>be </a:t>
            </a:r>
            <a:r>
              <a:rPr lang="en-US" altLang="zh-TW" dirty="0" smtClean="0"/>
              <a:t>applied several times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816099"/>
            <a:ext cx="7848600" cy="446850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7619010" y="57912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01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Adaptive </a:t>
            </a:r>
            <a:r>
              <a:rPr lang="en-US" altLang="zh-TW" dirty="0" smtClean="0"/>
              <a:t>filtering</a:t>
            </a:r>
          </a:p>
          <a:p>
            <a:pPr lvl="1"/>
            <a:r>
              <a:rPr lang="en-US" altLang="zh-TW" dirty="0" smtClean="0"/>
              <a:t>Compute mean and variance of size in neighborhood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r>
              <a:rPr lang="en-US" altLang="zh-TW" dirty="0"/>
              <a:t>The adaptive </a:t>
            </a:r>
            <a:r>
              <a:rPr lang="en-US" altLang="zh-TW" dirty="0" smtClean="0"/>
              <a:t>filtering </a:t>
            </a:r>
            <a:r>
              <a:rPr lang="en-US" altLang="zh-TW" dirty="0"/>
              <a:t>expression: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marL="457200" lvl="1" indent="0">
              <a:buNone/>
            </a:pPr>
            <a:r>
              <a:rPr lang="en-US" altLang="zh-TW" dirty="0" smtClean="0"/>
              <a:t> 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-3453" t="9727"/>
          <a:stretch/>
        </p:blipFill>
        <p:spPr>
          <a:xfrm>
            <a:off x="2667990" y="2712814"/>
            <a:ext cx="6476010" cy="12045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4461852"/>
            <a:ext cx="5791199" cy="12531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314" y="5779645"/>
            <a:ext cx="6482086" cy="62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9537" y="587351"/>
            <a:ext cx="7793038" cy="776288"/>
          </a:xfrm>
        </p:spPr>
        <p:txBody>
          <a:bodyPr/>
          <a:lstStyle/>
          <a:p>
            <a:pPr eaLnBrk="1" hangingPunct="1"/>
            <a:r>
              <a:rPr lang="vi-VN" altLang="en-US" sz="3400" dirty="0" smtClean="0"/>
              <a:t>CHAPTER </a:t>
            </a:r>
            <a:r>
              <a:rPr lang="en-US" altLang="en-US" sz="3400" dirty="0"/>
              <a:t>5</a:t>
            </a:r>
            <a:r>
              <a:rPr lang="vi-VN" altLang="en-US" sz="3400" dirty="0" smtClean="0"/>
              <a:t>: </a:t>
            </a:r>
            <a:r>
              <a:rPr lang="en-US" altLang="en-US" sz="3400" dirty="0" smtClean="0"/>
              <a:t>Digital image ENHANCEMENT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 smtClean="0">
                <a:solidFill>
                  <a:srgbClr val="FF0000"/>
                </a:solidFill>
              </a:rPr>
              <a:t>1.1 </a:t>
            </a:r>
            <a:r>
              <a:rPr lang="vi-VN" altLang="en-US" sz="2800" dirty="0" smtClean="0">
                <a:solidFill>
                  <a:srgbClr val="FF0000"/>
                </a:solidFill>
              </a:rPr>
              <a:t>BASIC INTENSITY TRANSFORMATIONS</a:t>
            </a:r>
            <a:endParaRPr lang="en-US" altLang="en-US" sz="28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en-US" sz="2800" dirty="0"/>
              <a:t>1</a:t>
            </a:r>
            <a:r>
              <a:rPr lang="en-US" altLang="en-US" sz="2800" dirty="0" smtClean="0"/>
              <a:t>.2 HISTOGRAM PROCESSING</a:t>
            </a:r>
            <a:endParaRPr lang="en-US" altLang="en-US" sz="2800" dirty="0"/>
          </a:p>
          <a:p>
            <a:pPr marL="0" indent="0">
              <a:buNone/>
            </a:pPr>
            <a:r>
              <a:rPr lang="en-US" altLang="en-US" sz="2800" dirty="0" smtClean="0"/>
              <a:t>1.3 DIGITAL IMAGE ENHANCEMENT AND RESTORATION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225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AFFC60-1499-4CB9-B87F-15DBB26482CF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 dirty="0" smtClean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Adaptive and average </a:t>
            </a:r>
            <a:r>
              <a:rPr lang="en-US" altLang="zh-TW" dirty="0" smtClean="0"/>
              <a:t>filter comparison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988155"/>
            <a:ext cx="7405296" cy="43856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6172200" y="578057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9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Periodic noise reduction </a:t>
            </a:r>
            <a:r>
              <a:rPr lang="en-US" altLang="zh-TW" dirty="0" smtClean="0"/>
              <a:t>by frequency domain filtering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50" y="1993900"/>
            <a:ext cx="7118350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8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Periodic noise reduction </a:t>
            </a:r>
            <a:r>
              <a:rPr lang="en-US" altLang="zh-TW" dirty="0" smtClean="0"/>
              <a:t>by frequency domain filtering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124084"/>
            <a:ext cx="6955827" cy="42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2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The image restoration </a:t>
            </a:r>
            <a:r>
              <a:rPr lang="en-US" altLang="zh-TW" dirty="0" smtClean="0"/>
              <a:t>problem</a:t>
            </a:r>
          </a:p>
          <a:p>
            <a:pPr lvl="1"/>
            <a:r>
              <a:rPr lang="en-US" altLang="zh-TW" dirty="0"/>
              <a:t>An image has often been exposed to a known degradation</a:t>
            </a:r>
            <a:r>
              <a:rPr lang="en-US" altLang="zh-TW" dirty="0" smtClean="0"/>
              <a:t>.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lang="en-US" altLang="zh-TW" dirty="0" smtClean="0"/>
          </a:p>
          <a:p>
            <a:pPr lvl="1"/>
            <a:r>
              <a:rPr lang="en-US" altLang="zh-TW" dirty="0"/>
              <a:t>We wish to find out as much as possible about f(</a:t>
            </a:r>
            <a:r>
              <a:rPr lang="en-US" altLang="zh-TW" dirty="0" err="1"/>
              <a:t>x,y</a:t>
            </a:r>
            <a:r>
              <a:rPr lang="en-US" altLang="zh-TW" dirty="0"/>
              <a:t>).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2294467"/>
            <a:ext cx="5791200" cy="250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8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The image </a:t>
            </a:r>
            <a:r>
              <a:rPr lang="en-US" altLang="zh-TW" dirty="0" smtClean="0"/>
              <a:t>restoration model.</a:t>
            </a:r>
          </a:p>
          <a:p>
            <a:pPr lvl="1"/>
            <a:r>
              <a:rPr lang="en-US" altLang="zh-TW" dirty="0"/>
              <a:t>We know h(</a:t>
            </a:r>
            <a:r>
              <a:rPr lang="en-US" altLang="zh-TW" dirty="0" err="1"/>
              <a:t>x,y</a:t>
            </a:r>
            <a:r>
              <a:rPr lang="en-US" altLang="zh-TW" dirty="0"/>
              <a:t>), H(</a:t>
            </a:r>
            <a:r>
              <a:rPr lang="en-US" altLang="zh-TW" dirty="0" err="1"/>
              <a:t>u,v</a:t>
            </a:r>
            <a:r>
              <a:rPr lang="en-US" altLang="zh-TW" dirty="0"/>
              <a:t>) and statistical properties for n(</a:t>
            </a:r>
            <a:r>
              <a:rPr lang="en-US" altLang="zh-TW" dirty="0" err="1"/>
              <a:t>x,y</a:t>
            </a:r>
            <a:r>
              <a:rPr lang="en-US" altLang="zh-TW" dirty="0"/>
              <a:t>), N(</a:t>
            </a:r>
            <a:r>
              <a:rPr lang="en-US" altLang="zh-TW" dirty="0" err="1"/>
              <a:t>u,v</a:t>
            </a:r>
            <a:r>
              <a:rPr lang="en-US" altLang="zh-TW" dirty="0"/>
              <a:t>).</a:t>
            </a:r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r>
              <a:rPr lang="en-US" altLang="zh-TW" dirty="0"/>
              <a:t>We look for </a:t>
            </a:r>
            <a:r>
              <a:rPr lang="en-US" altLang="zh-TW" dirty="0" smtClean="0"/>
              <a:t>                                that </a:t>
            </a:r>
            <a:r>
              <a:rPr lang="en-US" altLang="zh-TW" dirty="0"/>
              <a:t>are as close as possible to f(</a:t>
            </a:r>
            <a:r>
              <a:rPr lang="en-US" altLang="zh-TW" dirty="0" err="1"/>
              <a:t>x,y</a:t>
            </a:r>
            <a:r>
              <a:rPr lang="en-US" altLang="zh-TW" dirty="0"/>
              <a:t>), F(</a:t>
            </a:r>
            <a:r>
              <a:rPr lang="en-US" altLang="zh-TW" dirty="0" err="1"/>
              <a:t>u,v</a:t>
            </a:r>
            <a:r>
              <a:rPr lang="en-US" altLang="zh-TW" dirty="0"/>
              <a:t>).</a:t>
            </a:r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-1" r="3837" b="12177"/>
          <a:stretch/>
        </p:blipFill>
        <p:spPr>
          <a:xfrm>
            <a:off x="2895600" y="4868030"/>
            <a:ext cx="2514600" cy="465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740" y="2477529"/>
            <a:ext cx="5746581" cy="232045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7600666" y="424279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7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Image </a:t>
            </a:r>
            <a:r>
              <a:rPr lang="en-US" altLang="zh-TW" dirty="0"/>
              <a:t>restoration, </a:t>
            </a:r>
            <a:r>
              <a:rPr lang="en-US" altLang="zh-TW" dirty="0" smtClean="0"/>
              <a:t>example</a:t>
            </a:r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81199"/>
            <a:ext cx="8382000" cy="439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3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Two partial problems</a:t>
            </a:r>
          </a:p>
          <a:p>
            <a:pPr lvl="1"/>
            <a:r>
              <a:rPr lang="en-US" altLang="zh-TW" dirty="0"/>
              <a:t>Find the model (i.e. h(</a:t>
            </a:r>
            <a:r>
              <a:rPr lang="en-US" altLang="zh-TW" dirty="0" err="1"/>
              <a:t>x,y</a:t>
            </a:r>
            <a:r>
              <a:rPr lang="en-US" altLang="zh-TW" dirty="0"/>
              <a:t>) and n(</a:t>
            </a:r>
            <a:r>
              <a:rPr lang="en-US" altLang="zh-TW" dirty="0" err="1"/>
              <a:t>x,y</a:t>
            </a:r>
            <a:r>
              <a:rPr lang="en-US" altLang="zh-TW" dirty="0"/>
              <a:t>)) that best describes the </a:t>
            </a:r>
            <a:r>
              <a:rPr lang="en-US" altLang="zh-TW" dirty="0" smtClean="0"/>
              <a:t>degradation</a:t>
            </a:r>
          </a:p>
          <a:p>
            <a:pPr lvl="1"/>
            <a:r>
              <a:rPr lang="en-US" altLang="zh-TW" dirty="0" smtClean="0"/>
              <a:t>Find the restoration </a:t>
            </a:r>
            <a:r>
              <a:rPr lang="en-US" altLang="zh-TW" dirty="0"/>
              <a:t>filter </a:t>
            </a:r>
            <a:r>
              <a:rPr lang="en-US" altLang="zh-TW" dirty="0" smtClean="0"/>
              <a:t>that best restores </a:t>
            </a:r>
            <a:r>
              <a:rPr lang="en-US" altLang="zh-TW" dirty="0"/>
              <a:t>the </a:t>
            </a:r>
            <a:r>
              <a:rPr lang="en-US" altLang="zh-TW" dirty="0" smtClean="0"/>
              <a:t>original</a:t>
            </a:r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3400656"/>
            <a:ext cx="6248400" cy="29731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118" y="5076488"/>
            <a:ext cx="1367882" cy="82742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7543800" y="58674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59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Two partial problems</a:t>
            </a:r>
          </a:p>
          <a:p>
            <a:pPr lvl="1"/>
            <a:r>
              <a:rPr lang="en-US" altLang="zh-TW" dirty="0"/>
              <a:t>Find the model </a:t>
            </a:r>
            <a:r>
              <a:rPr lang="en-US" altLang="zh-TW" i="1" dirty="0"/>
              <a:t>(i.e. h(</a:t>
            </a:r>
            <a:r>
              <a:rPr lang="en-US" altLang="zh-TW" i="1" dirty="0" err="1"/>
              <a:t>x,y</a:t>
            </a:r>
            <a:r>
              <a:rPr lang="en-US" altLang="zh-TW" i="1" dirty="0"/>
              <a:t>) and n(</a:t>
            </a:r>
            <a:r>
              <a:rPr lang="en-US" altLang="zh-TW" i="1" dirty="0" err="1"/>
              <a:t>x,y</a:t>
            </a:r>
            <a:r>
              <a:rPr lang="en-US" altLang="zh-TW" i="1" dirty="0"/>
              <a:t>)) </a:t>
            </a:r>
            <a:r>
              <a:rPr lang="en-US" altLang="zh-TW" dirty="0"/>
              <a:t>that best describes the </a:t>
            </a:r>
            <a:r>
              <a:rPr lang="en-US" altLang="zh-TW" dirty="0" smtClean="0"/>
              <a:t>degradation</a:t>
            </a:r>
          </a:p>
          <a:p>
            <a:pPr lvl="1"/>
            <a:r>
              <a:rPr lang="en-US" altLang="zh-TW" dirty="0" smtClean="0"/>
              <a:t>Find the restoration </a:t>
            </a:r>
            <a:r>
              <a:rPr lang="en-US" altLang="zh-TW" dirty="0"/>
              <a:t>filter </a:t>
            </a:r>
            <a:r>
              <a:rPr lang="en-US" altLang="zh-TW" dirty="0" smtClean="0"/>
              <a:t>that best restores </a:t>
            </a:r>
            <a:r>
              <a:rPr lang="en-US" altLang="zh-TW" dirty="0"/>
              <a:t>the original image.</a:t>
            </a:r>
            <a:endParaRPr lang="en-US" altLang="zh-TW" dirty="0" smtClean="0"/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620" y="3429000"/>
            <a:ext cx="5895379" cy="30425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5105400"/>
            <a:ext cx="1322706" cy="8274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7543800" y="592803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50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R</a:t>
            </a:r>
            <a:r>
              <a:rPr lang="en-US" altLang="zh-TW" dirty="0" smtClean="0"/>
              <a:t>estoration </a:t>
            </a:r>
            <a:r>
              <a:rPr lang="en-US" altLang="zh-TW" dirty="0"/>
              <a:t>methods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Inverse </a:t>
            </a:r>
            <a:r>
              <a:rPr lang="en-US" altLang="zh-TW" dirty="0"/>
              <a:t>filtering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Wiener </a:t>
            </a:r>
            <a:r>
              <a:rPr lang="en-US" altLang="zh-TW" dirty="0"/>
              <a:t>filtering (minimum mean square error filtering)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0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Examples of images </a:t>
            </a:r>
            <a:r>
              <a:rPr lang="en-US" altLang="zh-TW" dirty="0" smtClean="0"/>
              <a:t>that </a:t>
            </a:r>
            <a:r>
              <a:rPr lang="en-US" altLang="zh-TW" dirty="0"/>
              <a:t>can be restored </a:t>
            </a:r>
            <a:endParaRPr lang="en-US" altLang="zh-TW" dirty="0" smtClean="0"/>
          </a:p>
          <a:p>
            <a:pPr lvl="1"/>
            <a:r>
              <a:rPr lang="en-US" altLang="zh-TW" dirty="0"/>
              <a:t>Images with out-of-focus </a:t>
            </a:r>
            <a:r>
              <a:rPr lang="en-US" altLang="zh-TW" dirty="0" smtClean="0"/>
              <a:t>blur</a:t>
            </a:r>
          </a:p>
          <a:p>
            <a:pPr lvl="1"/>
            <a:r>
              <a:rPr lang="en-US" altLang="zh-TW" dirty="0"/>
              <a:t>Images with motion </a:t>
            </a:r>
            <a:r>
              <a:rPr lang="en-US" altLang="zh-TW" dirty="0" smtClean="0"/>
              <a:t>blur</a:t>
            </a:r>
          </a:p>
          <a:p>
            <a:pPr lvl="1"/>
            <a:r>
              <a:rPr lang="en-US" altLang="zh-TW" dirty="0"/>
              <a:t>Images distorted by with atmospheric </a:t>
            </a:r>
            <a:r>
              <a:rPr lang="en-US" altLang="zh-TW" dirty="0" smtClean="0"/>
              <a:t>blur</a:t>
            </a:r>
          </a:p>
          <a:p>
            <a:pPr lvl="1"/>
            <a:r>
              <a:rPr lang="en-US" dirty="0"/>
              <a:t>Some </a:t>
            </a:r>
            <a:r>
              <a:rPr lang="en-US" dirty="0" smtClean="0"/>
              <a:t>microscopy images, especially </a:t>
            </a:r>
            <a:r>
              <a:rPr lang="en-US" dirty="0"/>
              <a:t>the z- direction for 3D confocal </a:t>
            </a:r>
            <a:r>
              <a:rPr lang="en-US" dirty="0" smtClean="0"/>
              <a:t>microscopy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79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Contrast </a:t>
            </a:r>
            <a:r>
              <a:rPr lang="en-US" altLang="zh-TW" dirty="0" smtClean="0"/>
              <a:t>stretching</a:t>
            </a:r>
            <a:endParaRPr lang="en-US" altLang="zh-TW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852898"/>
            <a:ext cx="6629399" cy="4624101"/>
          </a:xfrm>
          <a:prstGeom prst="rect">
            <a:avLst/>
          </a:prstGeom>
        </p:spPr>
      </p:pic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990600" y="58674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3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Test Image</a:t>
            </a:r>
          </a:p>
          <a:p>
            <a:pPr lvl="1"/>
            <a:r>
              <a:rPr lang="en-US" dirty="0" smtClean="0"/>
              <a:t>The test </a:t>
            </a:r>
            <a:r>
              <a:rPr lang="en-US" dirty="0"/>
              <a:t>image is an aerial image </a:t>
            </a:r>
            <a:r>
              <a:rPr lang="en-US" dirty="0" smtClean="0"/>
              <a:t>degraded </a:t>
            </a:r>
            <a:r>
              <a:rPr lang="en-US" i="1" dirty="0" smtClean="0"/>
              <a:t>k=0.0025 </a:t>
            </a:r>
            <a:r>
              <a:rPr lang="en-US" dirty="0" smtClean="0"/>
              <a:t>and</a:t>
            </a:r>
            <a:r>
              <a:rPr lang="en-US" i="1" dirty="0" smtClean="0"/>
              <a:t> k=0.001 </a:t>
            </a:r>
            <a:r>
              <a:rPr lang="en-US" dirty="0" smtClean="0"/>
              <a:t>with </a:t>
            </a:r>
            <a:r>
              <a:rPr lang="en-US" dirty="0"/>
              <a:t>atmospheric turbulence.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5835"/>
          <a:stretch/>
        </p:blipFill>
        <p:spPr>
          <a:xfrm>
            <a:off x="947140" y="3429000"/>
            <a:ext cx="8000010" cy="293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9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Inverse filtering </a:t>
            </a:r>
            <a:r>
              <a:rPr lang="en-US" altLang="zh-TW" dirty="0" smtClean="0"/>
              <a:t>method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853106"/>
            <a:ext cx="7086600" cy="45080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5733265" y="2554287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399" y="1905000"/>
            <a:ext cx="4194025" cy="38368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714500" y="3200400"/>
            <a:ext cx="4762500" cy="67899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488925" y="4876800"/>
            <a:ext cx="4762500" cy="304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791200" y="2104760"/>
            <a:ext cx="2193055" cy="277204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45345" y="2286000"/>
            <a:ext cx="2193055" cy="277204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0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0" y="1219200"/>
            <a:ext cx="9372600" cy="4608513"/>
          </a:xfrm>
        </p:spPr>
        <p:txBody>
          <a:bodyPr/>
          <a:lstStyle/>
          <a:p>
            <a:r>
              <a:rPr lang="en-US" altLang="zh-TW" dirty="0" smtClean="0"/>
              <a:t>Result with Inverse filtering</a:t>
            </a:r>
          </a:p>
          <a:p>
            <a:pPr lvl="1"/>
            <a:r>
              <a:rPr lang="en-US" dirty="0" smtClean="0"/>
              <a:t>Inverse  filtering applied to the degraded image </a:t>
            </a:r>
            <a:r>
              <a:rPr lang="en-US" i="1" dirty="0" smtClean="0"/>
              <a:t>k=0.0025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high frequencies, the noise dominates over the signal. </a:t>
            </a:r>
            <a:r>
              <a:rPr lang="en-US" dirty="0" smtClean="0"/>
              <a:t>Therefore thee inverse filter is limited </a:t>
            </a:r>
            <a:r>
              <a:rPr lang="en-US" dirty="0"/>
              <a:t>too a </a:t>
            </a:r>
            <a:r>
              <a:rPr lang="en-US" dirty="0" smtClean="0"/>
              <a:t>radius </a:t>
            </a:r>
            <a:r>
              <a:rPr lang="en-US" dirty="0"/>
              <a:t>less than W.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4038600"/>
            <a:ext cx="7056241" cy="242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9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Wiener filtering: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 </a:t>
            </a:r>
            <a:r>
              <a:rPr lang="en-US" altLang="zh-TW" dirty="0"/>
              <a:t>a </a:t>
            </a:r>
            <a:r>
              <a:rPr lang="en-US" altLang="zh-TW" dirty="0" smtClean="0"/>
              <a:t>linear filter </a:t>
            </a:r>
            <a:r>
              <a:rPr lang="en-US" altLang="zh-TW" dirty="0"/>
              <a:t>that is optimal in the </a:t>
            </a:r>
            <a:r>
              <a:rPr lang="en-US" altLang="zh-TW" dirty="0" smtClean="0"/>
              <a:t>sense that it minimizes the </a:t>
            </a:r>
            <a:r>
              <a:rPr lang="en-US" altLang="zh-TW" dirty="0"/>
              <a:t>mean square error between the undistorted image </a:t>
            </a:r>
            <a:r>
              <a:rPr lang="en-US" altLang="zh-TW" i="1" dirty="0"/>
              <a:t>f(</a:t>
            </a:r>
            <a:r>
              <a:rPr lang="en-US" altLang="zh-TW" i="1" dirty="0" err="1"/>
              <a:t>x,y</a:t>
            </a:r>
            <a:r>
              <a:rPr lang="en-US" altLang="zh-TW" i="1" dirty="0"/>
              <a:t>)</a:t>
            </a:r>
            <a:r>
              <a:rPr lang="en-US" altLang="zh-TW" dirty="0"/>
              <a:t> and the </a:t>
            </a:r>
            <a:r>
              <a:rPr lang="en-US" altLang="zh-TW" dirty="0" smtClean="0"/>
              <a:t>restored image</a:t>
            </a:r>
          </a:p>
          <a:p>
            <a:pPr lvl="1"/>
            <a:r>
              <a:rPr lang="en-US" altLang="zh-TW" dirty="0"/>
              <a:t>i.e. it </a:t>
            </a:r>
            <a:r>
              <a:rPr lang="en-US" altLang="zh-TW" dirty="0" smtClean="0"/>
              <a:t>minimizes</a:t>
            </a:r>
          </a:p>
          <a:p>
            <a:pPr lvl="1"/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811" y="2643796"/>
            <a:ext cx="1127189" cy="59311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3886200"/>
            <a:ext cx="35814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0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Wiener </a:t>
            </a:r>
            <a:r>
              <a:rPr lang="en-US" altLang="zh-TW" dirty="0" smtClean="0"/>
              <a:t>filtering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lvl="1"/>
            <a:r>
              <a:rPr lang="en-US" dirty="0" smtClean="0"/>
              <a:t>Where </a:t>
            </a:r>
            <a:r>
              <a:rPr lang="en-US" dirty="0"/>
              <a:t> </a:t>
            </a:r>
            <a:r>
              <a:rPr lang="en-US" dirty="0" smtClean="0"/>
              <a:t>                                </a:t>
            </a:r>
            <a:r>
              <a:rPr lang="en-US" dirty="0"/>
              <a:t>is the power spectrum of the un-degraded image and noise, respectively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                             </a:t>
            </a:r>
            <a:r>
              <a:rPr lang="en-US" dirty="0"/>
              <a:t>is proportional to the SNR (signal-to-noise ratio).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982501"/>
            <a:ext cx="6924828" cy="18145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6339"/>
          <a:stretch/>
        </p:blipFill>
        <p:spPr>
          <a:xfrm>
            <a:off x="2362200" y="4248074"/>
            <a:ext cx="3124200" cy="4001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5641860"/>
            <a:ext cx="2514600" cy="45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0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The autocorrelation function of the </a:t>
            </a:r>
            <a:r>
              <a:rPr lang="en-US" altLang="zh-TW" dirty="0" err="1" smtClean="0"/>
              <a:t>noiseThe</a:t>
            </a:r>
            <a:r>
              <a:rPr lang="en-US" altLang="zh-TW" dirty="0" smtClean="0"/>
              <a:t> </a:t>
            </a:r>
            <a:r>
              <a:rPr lang="en-US" altLang="zh-TW" dirty="0"/>
              <a:t>noise can be </a:t>
            </a:r>
            <a:r>
              <a:rPr lang="en-US" altLang="zh-TW" dirty="0" smtClean="0"/>
              <a:t>measured. </a:t>
            </a:r>
            <a:endParaRPr lang="en-US" altLang="zh-TW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9" y="3211532"/>
            <a:ext cx="7323613" cy="3261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007592"/>
            <a:ext cx="546229" cy="40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0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The autocorrelation </a:t>
            </a:r>
            <a:r>
              <a:rPr lang="en-US" altLang="zh-TW" dirty="0" smtClean="0"/>
              <a:t>function the image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644665"/>
            <a:ext cx="7812088" cy="199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9468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The autocorrelation </a:t>
            </a:r>
            <a:r>
              <a:rPr lang="en-US" altLang="zh-TW" dirty="0" smtClean="0"/>
              <a:t>function the </a:t>
            </a:r>
            <a:r>
              <a:rPr lang="en-US" altLang="zh-TW" dirty="0"/>
              <a:t>image, </a:t>
            </a:r>
            <a:endParaRPr lang="en-US" altLang="zh-TW" dirty="0" smtClean="0"/>
          </a:p>
          <a:p>
            <a:pPr marL="800100" lvl="2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7791" t="46668"/>
          <a:stretch/>
        </p:blipFill>
        <p:spPr>
          <a:xfrm>
            <a:off x="1793171" y="3898407"/>
            <a:ext cx="4891079" cy="26400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6668" b="54421"/>
          <a:stretch/>
        </p:blipFill>
        <p:spPr>
          <a:xfrm>
            <a:off x="988832" y="1853106"/>
            <a:ext cx="7862342" cy="19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8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The autocorrelation </a:t>
            </a:r>
            <a:r>
              <a:rPr lang="en-US" altLang="zh-TW" dirty="0" smtClean="0"/>
              <a:t>function the </a:t>
            </a:r>
            <a:r>
              <a:rPr lang="en-US" altLang="zh-TW" dirty="0"/>
              <a:t>image, </a:t>
            </a:r>
            <a:endParaRPr lang="en-US" altLang="zh-TW" dirty="0" smtClean="0"/>
          </a:p>
          <a:p>
            <a:pPr marL="800100" lvl="2" indent="0">
              <a:buNone/>
            </a:pP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42460"/>
            <a:ext cx="8533410" cy="467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E</a:t>
            </a:r>
            <a:r>
              <a:rPr lang="en-US" altLang="zh-TW" dirty="0" smtClean="0"/>
              <a:t>stimate </a:t>
            </a:r>
            <a:r>
              <a:rPr lang="en-US" altLang="zh-TW" dirty="0"/>
              <a:t>the </a:t>
            </a:r>
            <a:r>
              <a:rPr lang="en-US" altLang="zh-TW" dirty="0" smtClean="0"/>
              <a:t>degradation function </a:t>
            </a:r>
            <a:r>
              <a:rPr lang="en-US" altLang="zh-TW" dirty="0"/>
              <a:t>H(</a:t>
            </a:r>
            <a:r>
              <a:rPr lang="en-US" altLang="zh-TW" dirty="0" err="1"/>
              <a:t>u,v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172" t="53429"/>
          <a:stretch/>
        </p:blipFill>
        <p:spPr>
          <a:xfrm>
            <a:off x="1143000" y="1828800"/>
            <a:ext cx="8000010" cy="2362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504" t="58659"/>
          <a:stretch/>
        </p:blipFill>
        <p:spPr>
          <a:xfrm>
            <a:off x="762000" y="4038600"/>
            <a:ext cx="8382000" cy="234359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5105400" y="1859844"/>
            <a:ext cx="1524000" cy="80715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7924800" y="5105400"/>
            <a:ext cx="1218210" cy="131634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846667" y="4572000"/>
            <a:ext cx="228600" cy="1066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91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Log transformation</a:t>
            </a:r>
          </a:p>
          <a:p>
            <a:pPr lvl="1"/>
            <a:r>
              <a:rPr lang="en-US" dirty="0"/>
              <a:t>The log transformation compresses the dynamic </a:t>
            </a:r>
            <a:r>
              <a:rPr lang="en-US" dirty="0" smtClean="0"/>
              <a:t>range </a:t>
            </a:r>
            <a:r>
              <a:rPr lang="en-US" dirty="0"/>
              <a:t>of images with large variations in pixel value.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0" y="3313016"/>
            <a:ext cx="5378450" cy="3169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050" y="2833963"/>
            <a:ext cx="1905000" cy="42205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auto">
          <a:xfrm>
            <a:off x="1555750" y="6096000"/>
            <a:ext cx="1524000" cy="3438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65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image enhancement </a:t>
            </a:r>
            <a:r>
              <a:rPr lang="en-US" altLang="en-US" sz="3600" dirty="0"/>
              <a:t>AND </a:t>
            </a:r>
            <a:r>
              <a:rPr lang="en-US" altLang="en-US" sz="3600" dirty="0" smtClean="0"/>
              <a:t>RESTORATION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Result with approximate </a:t>
            </a:r>
            <a:r>
              <a:rPr lang="en-US" altLang="zh-TW" dirty="0" smtClean="0"/>
              <a:t>Wiener filtering</a:t>
            </a:r>
            <a:r>
              <a:rPr lang="en-US" altLang="zh-TW" dirty="0"/>
              <a:t>, </a:t>
            </a:r>
            <a:r>
              <a:rPr lang="en-US" altLang="zh-TW" dirty="0" smtClean="0"/>
              <a:t>interactive chosen </a:t>
            </a:r>
            <a:r>
              <a:rPr lang="en-US" altLang="zh-TW" dirty="0"/>
              <a:t>K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911" y="1853106"/>
            <a:ext cx="3469922" cy="10694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404"/>
          <a:stretch/>
        </p:blipFill>
        <p:spPr>
          <a:xfrm>
            <a:off x="175683" y="2971799"/>
            <a:ext cx="8763000" cy="34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37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363" y="582778"/>
            <a:ext cx="7640637" cy="533400"/>
          </a:xfrm>
        </p:spPr>
        <p:txBody>
          <a:bodyPr/>
          <a:lstStyle/>
          <a:p>
            <a:r>
              <a:rPr lang="en-US" sz="3600" dirty="0" smtClean="0"/>
              <a:t>SUMMARY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I</a:t>
            </a:r>
            <a:r>
              <a:rPr lang="vi-VN" altLang="en-US" dirty="0" smtClean="0"/>
              <a:t>n this chapter we have learn</a:t>
            </a:r>
            <a:r>
              <a:rPr lang="en-US" altLang="en-US" dirty="0" smtClean="0"/>
              <a:t>t</a:t>
            </a:r>
            <a:r>
              <a:rPr lang="vi-VN" altLang="en-US" dirty="0" smtClean="0"/>
              <a:t>: </a:t>
            </a:r>
          </a:p>
          <a:p>
            <a:pPr lvl="1"/>
            <a:r>
              <a:rPr lang="vi-VN" altLang="en-US" dirty="0" smtClean="0"/>
              <a:t>Known </a:t>
            </a:r>
            <a:r>
              <a:rPr lang="en-US" altLang="en-US" dirty="0"/>
              <a:t>Basic </a:t>
            </a:r>
            <a:r>
              <a:rPr lang="en-US" altLang="en-US" dirty="0" smtClean="0"/>
              <a:t>transformation </a:t>
            </a:r>
            <a:endParaRPr lang="en-US" altLang="en-US" dirty="0"/>
          </a:p>
          <a:p>
            <a:pPr lvl="1"/>
            <a:r>
              <a:rPr lang="en-US" altLang="en-US" dirty="0"/>
              <a:t>Know the types of noise.</a:t>
            </a:r>
          </a:p>
          <a:p>
            <a:pPr lvl="1"/>
            <a:r>
              <a:rPr lang="en-US" altLang="en-US" dirty="0"/>
              <a:t>Understand how to remove normal noise </a:t>
            </a:r>
          </a:p>
          <a:p>
            <a:pPr lvl="1"/>
            <a:r>
              <a:rPr lang="en-US" altLang="en-US" dirty="0"/>
              <a:t>Understand Wiener  filter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51</a:t>
            </a:fld>
            <a:endParaRPr lang="en-US" alt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384" y="457200"/>
            <a:ext cx="7640637" cy="533400"/>
          </a:xfrm>
        </p:spPr>
        <p:txBody>
          <a:bodyPr/>
          <a:lstStyle/>
          <a:p>
            <a:r>
              <a:rPr lang="en-US" sz="3600" dirty="0" smtClean="0"/>
              <a:t>HOMEWORK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ea typeface="华文新魏" pitchFamily="2" charset="-122"/>
              </a:rPr>
              <a:t>Review the chapter 5 </a:t>
            </a:r>
          </a:p>
          <a:p>
            <a:r>
              <a:rPr lang="en-US" altLang="zh-CN" dirty="0" smtClean="0">
                <a:ea typeface="华文新魏" pitchFamily="2" charset="-122"/>
              </a:rPr>
              <a:t>Read chapter 6 (pp. </a:t>
            </a:r>
            <a:r>
              <a:rPr lang="en-US" dirty="0"/>
              <a:t>335-359 </a:t>
            </a:r>
            <a:r>
              <a:rPr lang="en-US" altLang="zh-CN" dirty="0" smtClean="0">
                <a:ea typeface="华文新魏" pitchFamily="2" charset="-122"/>
              </a:rPr>
              <a:t>)</a:t>
            </a:r>
          </a:p>
          <a:p>
            <a:r>
              <a:rPr lang="en-US" altLang="zh-CN" dirty="0" smtClean="0">
                <a:ea typeface="华文新魏" pitchFamily="2" charset="-122"/>
              </a:rPr>
              <a:t>Solve the exercise: 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5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.1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5.2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5.4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5.5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5.7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5.11, 5.15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5.20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. </a:t>
            </a:r>
            <a:endParaRPr lang="en-US" altLang="zh-CN" b="1" dirty="0">
              <a:solidFill>
                <a:srgbClr val="3366FF"/>
              </a:solidFill>
              <a:ea typeface="华文新魏" pitchFamily="2" charset="-122"/>
            </a:endParaRP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52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68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9144000" cy="4608513"/>
          </a:xfrm>
        </p:spPr>
        <p:txBody>
          <a:bodyPr/>
          <a:lstStyle/>
          <a:p>
            <a:r>
              <a:rPr lang="en-US" altLang="zh-TW" dirty="0"/>
              <a:t>Power-Law transformations for contrast enhancement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288822"/>
            <a:ext cx="5823451" cy="4134951"/>
          </a:xfrm>
          <a:prstGeom prst="rect">
            <a:avLst/>
          </a:prstGeom>
        </p:spPr>
      </p:pic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371350" y="5874083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7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Power-Law transformations </a:t>
            </a:r>
            <a:r>
              <a:rPr lang="en-US" altLang="zh-TW" dirty="0" smtClean="0"/>
              <a:t>for contrast enhancement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2286000"/>
            <a:ext cx="7162800" cy="4087813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95300" y="57912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2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Piecewise-linear </a:t>
            </a:r>
            <a:r>
              <a:rPr lang="en-US" altLang="zh-TW" dirty="0" smtClean="0"/>
              <a:t>transformations for contrast enhancement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993" y="2303340"/>
            <a:ext cx="6619007" cy="409899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143000" y="588322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92606"/>
            <a:ext cx="7640637" cy="990600"/>
          </a:xfrm>
        </p:spPr>
        <p:txBody>
          <a:bodyPr/>
          <a:lstStyle/>
          <a:p>
            <a:r>
              <a:rPr lang="vi-VN" altLang="en-US" sz="3600" dirty="0"/>
              <a:t>BASIC INTENSITY TRANSFORMATIONS</a:t>
            </a:r>
            <a:endParaRPr lang="en-US" alt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50288" cy="4608513"/>
          </a:xfrm>
        </p:spPr>
        <p:txBody>
          <a:bodyPr/>
          <a:lstStyle/>
          <a:p>
            <a:r>
              <a:rPr lang="en-US" altLang="zh-TW" dirty="0"/>
              <a:t>Two </a:t>
            </a:r>
            <a:r>
              <a:rPr lang="en-US" altLang="zh-TW" dirty="0" smtClean="0"/>
              <a:t>method to increase contrast</a:t>
            </a:r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946" y="1777179"/>
            <a:ext cx="3817580" cy="26424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483" y="2590799"/>
            <a:ext cx="3184324" cy="33131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013" y="4181962"/>
            <a:ext cx="3834513" cy="229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تصميم افتراضي">
  <a:themeElements>
    <a:clrScheme name="تصميم افتراضي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تصميم افتراضي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3399FF">
                <a:gamma/>
                <a:shade val="46275"/>
                <a:invGamma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ar-SA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3399FF">
                <a:gamma/>
                <a:shade val="46275"/>
                <a:invGamma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ar-SA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pitchFamily="34" charset="0"/>
          </a:defRPr>
        </a:defPPr>
      </a:lstStyle>
    </a:lnDef>
  </a:objectDefaults>
  <a:extraClrSchemeLst>
    <a:extraClrScheme>
      <a:clrScheme name="تصميم افتراضي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27522</TotalTime>
  <Words>1542</Words>
  <Application>Microsoft Office PowerPoint</Application>
  <PresentationFormat>On-screen Show (4:3)</PresentationFormat>
  <Paragraphs>341</Paragraphs>
  <Slides>52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ＭＳ Ｐゴシック</vt:lpstr>
      <vt:lpstr>ＭＳ Ｐゴシック</vt:lpstr>
      <vt:lpstr>Arial</vt:lpstr>
      <vt:lpstr>Arial </vt:lpstr>
      <vt:lpstr>Microsoft Sans Serif</vt:lpstr>
      <vt:lpstr>华文新魏</vt:lpstr>
      <vt:lpstr>Tahoma</vt:lpstr>
      <vt:lpstr>Wingdings</vt:lpstr>
      <vt:lpstr>Blends</vt:lpstr>
      <vt:lpstr>1_تصميم افتراضي</vt:lpstr>
      <vt:lpstr>PowerPoint Presentation</vt:lpstr>
      <vt:lpstr>OBJECTIVES</vt:lpstr>
      <vt:lpstr>CHAPTER 5: Digital image ENHANCEMENT</vt:lpstr>
      <vt:lpstr>BASIC INTENSITY TRANSFORMATIONS</vt:lpstr>
      <vt:lpstr>BASIC INTENSITY TRANSFORMATIONS</vt:lpstr>
      <vt:lpstr>BASIC INTENSITY TRANSFORMATIONS</vt:lpstr>
      <vt:lpstr>BASIC INTENSITY TRANSFORMATIONS</vt:lpstr>
      <vt:lpstr>BASIC INTENSITY TRANSFORMATIONS</vt:lpstr>
      <vt:lpstr>BASIC INTENSITY TRANSFORMATIONS</vt:lpstr>
      <vt:lpstr>BASIC INTENSITY TRANSFORMATIONS</vt:lpstr>
      <vt:lpstr>BASIC INTENSITY TRANSFORMATIONS</vt:lpstr>
      <vt:lpstr>CHAPTER 5: Digital image ENHANCEMENT</vt:lpstr>
      <vt:lpstr>HISTOGRAM PROCESSING</vt:lpstr>
      <vt:lpstr>HISTOGRAM PROCESSING</vt:lpstr>
      <vt:lpstr>HISTOGRAM PROCESSING</vt:lpstr>
      <vt:lpstr>HISTOGRAM PROCESSING</vt:lpstr>
      <vt:lpstr>HISTOGRAM PROCESSING</vt:lpstr>
      <vt:lpstr>HISTOGRAM PROCESSING</vt:lpstr>
      <vt:lpstr>CHAPTER 5: Digital image ENHANCEMENT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Digital image enhancement AND RESTORATION</vt:lpstr>
      <vt:lpstr>SUMMARY</vt:lpstr>
      <vt:lpstr>HOMEWORK</vt:lpstr>
    </vt:vector>
  </TitlesOfParts>
  <Company>NUS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problems by searching</dc:title>
  <dc:creator>Min-Yen Kan</dc:creator>
  <cp:lastModifiedBy>lava1368</cp:lastModifiedBy>
  <cp:revision>871</cp:revision>
  <cp:lastPrinted>2015-10-30T07:26:18Z</cp:lastPrinted>
  <dcterms:created xsi:type="dcterms:W3CDTF">2010-10-05T21:36:22Z</dcterms:created>
  <dcterms:modified xsi:type="dcterms:W3CDTF">2016-11-21T09:04:00Z</dcterms:modified>
</cp:coreProperties>
</file>